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9" r:id="rId6"/>
    <p:sldId id="260" r:id="rId7"/>
    <p:sldId id="261" r:id="rId8"/>
    <p:sldId id="262" r:id="rId9"/>
    <p:sldId id="263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doneerdoel.nl/actie/2333/help-elle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Deskundigheid &amp; Kwaliteit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Les 4 | MZ3</a:t>
            </a:r>
          </a:p>
          <a:p>
            <a:r>
              <a:rPr lang="nl-NL" dirty="0" smtClean="0"/>
              <a:t>13.5 (MZ)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224" y="4442719"/>
            <a:ext cx="4846320" cy="175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64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13.5 Ondersteuning bij financiering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63755"/>
            <a:ext cx="8596668" cy="3880773"/>
          </a:xfrm>
        </p:spPr>
        <p:txBody>
          <a:bodyPr/>
          <a:lstStyle/>
          <a:p>
            <a:r>
              <a:rPr lang="nl-NL" dirty="0" smtClean="0"/>
              <a:t>Nadruk ligt altijd op ondersteuning van de cliënt bij aanvraag &amp; administratie financiering</a:t>
            </a:r>
          </a:p>
          <a:p>
            <a:r>
              <a:rPr lang="nl-NL" dirty="0" smtClean="0"/>
              <a:t>Basisprincipes zijn: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Laat cliënt </a:t>
            </a:r>
            <a:r>
              <a:rPr lang="nl-NL" u="sng" dirty="0" smtClean="0"/>
              <a:t>zelf</a:t>
            </a:r>
            <a:r>
              <a:rPr lang="nl-NL" dirty="0" smtClean="0"/>
              <a:t> de regie houden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Betrek </a:t>
            </a:r>
            <a:r>
              <a:rPr lang="nl-NL" u="sng" dirty="0" smtClean="0"/>
              <a:t>naasten</a:t>
            </a:r>
            <a:r>
              <a:rPr lang="nl-NL" dirty="0" smtClean="0"/>
              <a:t> bij ondersteuning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Maak </a:t>
            </a:r>
            <a:r>
              <a:rPr lang="nl-NL" u="sng" dirty="0" smtClean="0"/>
              <a:t>draagkracht/draaglastanalyse</a:t>
            </a:r>
          </a:p>
          <a:p>
            <a:r>
              <a:rPr lang="nl-NL" dirty="0" smtClean="0"/>
              <a:t>Problemen niet overnemen maar ondersteunen bij oplossing</a:t>
            </a:r>
          </a:p>
          <a:p>
            <a:r>
              <a:rPr lang="nl-NL" dirty="0" smtClean="0"/>
              <a:t>Analyseer complexiteit (wat kan cliënt aan)</a:t>
            </a:r>
          </a:p>
          <a:p>
            <a:r>
              <a:rPr lang="nl-NL" dirty="0" smtClean="0"/>
              <a:t>Betrek naasten hierbij</a:t>
            </a:r>
          </a:p>
          <a:p>
            <a:endParaRPr lang="nl-NL" dirty="0" smtClean="0"/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1587" y="4738550"/>
            <a:ext cx="7400413" cy="21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40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Specifieke ondersteuning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29069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Erg ingewikkelde regelingen/procedures</a:t>
            </a:r>
          </a:p>
          <a:p>
            <a:r>
              <a:rPr lang="nl-NL" dirty="0" smtClean="0"/>
              <a:t>Ondersteun door samen de dingen te regelen</a:t>
            </a:r>
          </a:p>
          <a:p>
            <a:r>
              <a:rPr lang="nl-NL" dirty="0" smtClean="0"/>
              <a:t>Zo leren jullie samen</a:t>
            </a:r>
          </a:p>
          <a:p>
            <a:r>
              <a:rPr lang="nl-NL" dirty="0" smtClean="0"/>
              <a:t>Doe alle handelingsacties samen met de cliënt:</a:t>
            </a:r>
          </a:p>
          <a:p>
            <a:pPr>
              <a:buFontTx/>
              <a:buChar char="-"/>
            </a:pPr>
            <a:r>
              <a:rPr lang="nl-NL" dirty="0" smtClean="0"/>
              <a:t>Websites instanties bezoeken</a:t>
            </a:r>
          </a:p>
          <a:p>
            <a:pPr>
              <a:buFontTx/>
              <a:buChar char="-"/>
            </a:pPr>
            <a:r>
              <a:rPr lang="nl-NL" dirty="0" smtClean="0"/>
              <a:t>Toelichten/uitleggen</a:t>
            </a:r>
          </a:p>
          <a:p>
            <a:pPr>
              <a:buFontTx/>
              <a:buChar char="-"/>
            </a:pPr>
            <a:r>
              <a:rPr lang="nl-NL" dirty="0" smtClean="0"/>
              <a:t>Formulieren invullen</a:t>
            </a:r>
          </a:p>
          <a:p>
            <a:pPr>
              <a:buFontTx/>
              <a:buChar char="-"/>
            </a:pPr>
            <a:r>
              <a:rPr lang="nl-NL" dirty="0" smtClean="0"/>
              <a:t>Juiste loket vinden</a:t>
            </a:r>
          </a:p>
          <a:p>
            <a:pPr>
              <a:buFontTx/>
              <a:buChar char="-"/>
            </a:pPr>
            <a:r>
              <a:rPr lang="nl-NL" dirty="0" smtClean="0"/>
              <a:t>Achteraf uitleg geven</a:t>
            </a:r>
          </a:p>
          <a:p>
            <a:pPr>
              <a:buFontTx/>
              <a:buChar char="-"/>
            </a:pPr>
            <a:r>
              <a:rPr lang="nl-NL" dirty="0" smtClean="0"/>
              <a:t>Check achteraf of cliënt echt alles heeft begrepen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5441" y="3182155"/>
            <a:ext cx="4036559" cy="367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191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Geld lenen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9280" y="2542977"/>
            <a:ext cx="6522720" cy="4285686"/>
          </a:xfrm>
          <a:prstGeom prst="rect">
            <a:avLst/>
          </a:prstGeom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89880"/>
            <a:ext cx="9772952" cy="3880773"/>
          </a:xfrm>
        </p:spPr>
        <p:txBody>
          <a:bodyPr/>
          <a:lstStyle/>
          <a:p>
            <a:r>
              <a:rPr lang="nl-NL" dirty="0" smtClean="0"/>
              <a:t>Leen nóóit geld van cliënten</a:t>
            </a:r>
            <a:endParaRPr lang="nl-NL" dirty="0"/>
          </a:p>
          <a:p>
            <a:r>
              <a:rPr lang="nl-NL" dirty="0" smtClean="0"/>
              <a:t>Gebruik situatie cliënten dus nooit om je eigen financiële proveproblemen op te lossen</a:t>
            </a:r>
          </a:p>
          <a:p>
            <a:r>
              <a:rPr lang="nl-NL" dirty="0" smtClean="0"/>
              <a:t>Leen ook nooit geld uit aan cliënten (ook geen kleine bedragen)</a:t>
            </a:r>
          </a:p>
          <a:p>
            <a:r>
              <a:rPr lang="nl-NL" dirty="0" smtClean="0"/>
              <a:t>Je helpt hen er niet mee</a:t>
            </a:r>
          </a:p>
          <a:p>
            <a:r>
              <a:rPr lang="nl-NL" dirty="0" smtClean="0"/>
              <a:t>Zij moeten leren omgaan met geld</a:t>
            </a:r>
          </a:p>
          <a:p>
            <a:r>
              <a:rPr lang="nl-NL" dirty="0" smtClean="0"/>
              <a:t>Ondersteun hen hierbij of schakel een budgetcoach in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1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Fundraising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/>
          <a:lstStyle/>
          <a:p>
            <a:r>
              <a:rPr lang="nl-NL" dirty="0" smtClean="0"/>
              <a:t>Geld inzamelen bij particulieren, bedrijven of </a:t>
            </a:r>
            <a:r>
              <a:rPr lang="nl-NL" dirty="0" err="1" smtClean="0"/>
              <a:t>goededoelenorganisaties</a:t>
            </a:r>
            <a:endParaRPr lang="nl-NL" dirty="0" smtClean="0"/>
          </a:p>
          <a:p>
            <a:r>
              <a:rPr lang="nl-NL" dirty="0" smtClean="0"/>
              <a:t>Kleinschalig (in stadswijk/dorp)</a:t>
            </a:r>
          </a:p>
          <a:p>
            <a:r>
              <a:rPr lang="nl-NL" dirty="0" smtClean="0"/>
              <a:t>Grootschalig (via </a:t>
            </a:r>
            <a:r>
              <a:rPr lang="nl-NL" dirty="0" err="1" smtClean="0"/>
              <a:t>social</a:t>
            </a:r>
            <a:r>
              <a:rPr lang="nl-NL" dirty="0" smtClean="0"/>
              <a:t> media), dan heet het geen fundraising maar?</a:t>
            </a:r>
          </a:p>
          <a:p>
            <a:r>
              <a:rPr lang="nl-NL" dirty="0" err="1" smtClean="0"/>
              <a:t>Crowdfunding</a:t>
            </a:r>
            <a:r>
              <a:rPr lang="nl-NL" smtClean="0"/>
              <a:t> </a:t>
            </a:r>
            <a:r>
              <a:rPr lang="nl-NL" smtClean="0">
                <a:hlinkClick r:id="rId2"/>
              </a:rPr>
              <a:t>Help Ellen</a:t>
            </a:r>
            <a:endParaRPr lang="nl-NL" dirty="0" smtClean="0"/>
          </a:p>
          <a:p>
            <a:r>
              <a:rPr lang="nl-NL" dirty="0" smtClean="0"/>
              <a:t>Dit doe je nooit zelf voor een cliënt, waarom niet?</a:t>
            </a:r>
          </a:p>
          <a:p>
            <a:r>
              <a:rPr lang="nl-NL" dirty="0" smtClean="0"/>
              <a:t>Dan willen ze het allemaal</a:t>
            </a:r>
          </a:p>
          <a:p>
            <a:r>
              <a:rPr lang="nl-NL" dirty="0" smtClean="0"/>
              <a:t>Je kunt familie of vrienden op het idee brengen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03813"/>
            <a:ext cx="12192000" cy="285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69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289626" cy="1320800"/>
          </a:xfrm>
        </p:spPr>
        <p:txBody>
          <a:bodyPr/>
          <a:lstStyle/>
          <a:p>
            <a:r>
              <a:rPr lang="nl-NL" dirty="0" smtClean="0"/>
              <a:t>Fundraising voldoet aan volgende punten: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63755"/>
            <a:ext cx="9446380" cy="3880773"/>
          </a:xfrm>
        </p:spPr>
        <p:txBody>
          <a:bodyPr/>
          <a:lstStyle/>
          <a:p>
            <a:r>
              <a:rPr lang="nl-NL" dirty="0" smtClean="0"/>
              <a:t>Duidelijk doel: voor wie en waarvoor is het geld nodig?</a:t>
            </a:r>
          </a:p>
          <a:p>
            <a:r>
              <a:rPr lang="nl-NL" dirty="0" smtClean="0"/>
              <a:t>Concreet benodigd bedrag noemen</a:t>
            </a:r>
          </a:p>
          <a:p>
            <a:r>
              <a:rPr lang="nl-NL" dirty="0" smtClean="0"/>
              <a:t>Zekerheden bieden dat geld goed terecht komt (controle accountant)</a:t>
            </a:r>
          </a:p>
          <a:p>
            <a:r>
              <a:rPr lang="nl-NL" dirty="0" smtClean="0"/>
              <a:t>Kort, duidelijk verhaal waarom geld nodig is en er geen andere manieren zijn </a:t>
            </a:r>
          </a:p>
          <a:p>
            <a:r>
              <a:rPr lang="nl-NL" dirty="0" smtClean="0"/>
              <a:t>Update over voortgang</a:t>
            </a:r>
          </a:p>
          <a:p>
            <a:r>
              <a:rPr lang="nl-NL" dirty="0" smtClean="0"/>
              <a:t>Bedankje bij overgemaakt bedrag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4586" y="3600586"/>
            <a:ext cx="3257414" cy="3257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93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/>
          <a:lstStyle/>
          <a:p>
            <a:r>
              <a:rPr lang="nl-NL" dirty="0" err="1" smtClean="0"/>
              <a:t>Angerenstein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14847"/>
            <a:ext cx="8596668" cy="3880773"/>
          </a:xfrm>
        </p:spPr>
        <p:txBody>
          <a:bodyPr/>
          <a:lstStyle/>
          <a:p>
            <a:r>
              <a:rPr lang="nl-NL" dirty="0" smtClean="0"/>
              <a:t>Ga naar welzijn.angerenstein.nl</a:t>
            </a:r>
          </a:p>
          <a:p>
            <a:r>
              <a:rPr lang="nl-NL" dirty="0" smtClean="0"/>
              <a:t>Ga naar Maatschappelijke zorg</a:t>
            </a:r>
          </a:p>
          <a:p>
            <a:r>
              <a:rPr lang="nl-NL" dirty="0" smtClean="0"/>
              <a:t>Ga dan naar Maatschappelijke zorg 2</a:t>
            </a:r>
          </a:p>
          <a:p>
            <a:r>
              <a:rPr lang="nl-NL" dirty="0" smtClean="0"/>
              <a:t>Naar VW thema 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Maak </a:t>
            </a:r>
            <a:r>
              <a:rPr lang="nl-NL" smtClean="0"/>
              <a:t>opdracht </a:t>
            </a:r>
            <a:r>
              <a:rPr lang="nl-NL" smtClean="0"/>
              <a:t>7</a:t>
            </a:r>
            <a:endParaRPr lang="nl-NL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Sla je opdrachten goed op in je pc, is aan het eind van LP 10 je bewijs van inzet en voorwaarde om de toets te kunnen halen.</a:t>
            </a:r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418" y="4920207"/>
            <a:ext cx="3905250" cy="117157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9694" y="0"/>
            <a:ext cx="2822306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47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C7D7CBF8D5594CA3EABCC0E0169620" ma:contentTypeVersion="10" ma:contentTypeDescription="Een nieuw document maken." ma:contentTypeScope="" ma:versionID="d7fb8ae9b96a9cdb82831b9846d4c9dc">
  <xsd:schema xmlns:xsd="http://www.w3.org/2001/XMLSchema" xmlns:xs="http://www.w3.org/2001/XMLSchema" xmlns:p="http://schemas.microsoft.com/office/2006/metadata/properties" xmlns:ns3="1f671bd0-527c-4d2a-98b8-6946169f1e35" xmlns:ns4="7b9f8bbe-82d2-46a4-909f-9c23c02db697" targetNamespace="http://schemas.microsoft.com/office/2006/metadata/properties" ma:root="true" ma:fieldsID="44df13006c4d1b8710a8bdf93e72db5d" ns3:_="" ns4:_="">
    <xsd:import namespace="1f671bd0-527c-4d2a-98b8-6946169f1e35"/>
    <xsd:import namespace="7b9f8bbe-82d2-46a4-909f-9c23c02db69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71bd0-527c-4d2a-98b8-6946169f1e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9f8bbe-82d2-46a4-909f-9c23c02db6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120AB90-B21A-41DC-BCAB-BECB1ABFEC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671bd0-527c-4d2a-98b8-6946169f1e35"/>
    <ds:schemaRef ds:uri="7b9f8bbe-82d2-46a4-909f-9c23c02db6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A112C4A-AFC7-479D-8E2F-212CA25177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0A29DA-D9E8-4684-9D16-286CC0866F0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1f671bd0-527c-4d2a-98b8-6946169f1e35"/>
    <ds:schemaRef ds:uri="7b9f8bbe-82d2-46a4-909f-9c23c02db69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1186</TotalTime>
  <Words>318</Words>
  <Application>Microsoft Office PowerPoint</Application>
  <PresentationFormat>Breedbeeld</PresentationFormat>
  <Paragraphs>52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Trebuchet MS</vt:lpstr>
      <vt:lpstr>Wingdings</vt:lpstr>
      <vt:lpstr>Wingdings 3</vt:lpstr>
      <vt:lpstr>Facet</vt:lpstr>
      <vt:lpstr>Deskundigheid &amp; Kwaliteit</vt:lpstr>
      <vt:lpstr>13.5 Ondersteuning bij financiering</vt:lpstr>
      <vt:lpstr>Specifieke ondersteuning</vt:lpstr>
      <vt:lpstr>Geld lenen</vt:lpstr>
      <vt:lpstr>Fundraising</vt:lpstr>
      <vt:lpstr>Fundraising voldoet aan volgende punten:</vt:lpstr>
      <vt:lpstr>Angerenstein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Deskundigheid &amp; Kwaliteit</dc:title>
  <dc:creator>Simon Poelman</dc:creator>
  <cp:lastModifiedBy>Simon Poelman</cp:lastModifiedBy>
  <cp:revision>7</cp:revision>
  <dcterms:created xsi:type="dcterms:W3CDTF">2020-01-12T19:53:56Z</dcterms:created>
  <dcterms:modified xsi:type="dcterms:W3CDTF">2020-01-20T12:26:25Z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0x01010002C7D7CBF8D5594CA3EABCC0E0169620</vt:lpwstr>
  </property>
</Properties>
</file>